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urce Sans 3"/>
      <p:regular r:id="rId17"/>
    </p:embeddedFont>
    <p:embeddedFont>
      <p:font typeface="Source Sans 3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8704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Predicting On-Time Delivery Using Machine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558064"/>
            <a:ext cx="746855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data-driven approach to optimizing logistics performance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6324124" y="430589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Project by: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Dennis Irimu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95812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Objective: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Build predictive models to forecast shipment delivery outcomes using customer analytics data, enabling proactive risk management and improved operational efficiency.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637639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Approach: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Logistic Regression and Decision Tree Classifier models trained on real-world shipping data.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43094"/>
            <a:ext cx="7602141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Recommendations &amp; Next Steps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1142881" y="2456974"/>
            <a:ext cx="6070521" cy="203359"/>
          </a:xfrm>
          <a:prstGeom prst="roundRect">
            <a:avLst>
              <a:gd name="adj" fmla="val 4202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7724" y="2253496"/>
            <a:ext cx="610314" cy="610314"/>
          </a:xfrm>
          <a:prstGeom prst="roundRect">
            <a:avLst>
              <a:gd name="adj" fmla="val 74912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90243" y="2406015"/>
            <a:ext cx="305157" cy="3051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1083" y="3067169"/>
            <a:ext cx="324254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Operational Improvements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41083" y="3488412"/>
            <a:ext cx="5969079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Conduct detailed analysis of underperforming warehouse blocks. Implement targeted process improvements, staff training, and equipment upgrades to eliminate bottlenecks.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722037" y="2151817"/>
            <a:ext cx="6070521" cy="203359"/>
          </a:xfrm>
          <a:prstGeom prst="roundRect">
            <a:avLst>
              <a:gd name="adj" fmla="val 4202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16879" y="1948339"/>
            <a:ext cx="610314" cy="610314"/>
          </a:xfrm>
          <a:prstGeom prst="roundRect">
            <a:avLst>
              <a:gd name="adj" fmla="val 74912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69398" y="2100858"/>
            <a:ext cx="305157" cy="30515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20238" y="2762012"/>
            <a:ext cx="278022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Resource Prioritization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7620238" y="3183255"/>
            <a:ext cx="5969079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Allocate premium logistics resources to critical and high-value product shipments. Establish priority queues and expedited handling protocols.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1142881" y="5380315"/>
            <a:ext cx="6070521" cy="203359"/>
          </a:xfrm>
          <a:prstGeom prst="roundRect">
            <a:avLst>
              <a:gd name="adj" fmla="val 4202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837724" y="5176838"/>
            <a:ext cx="610314" cy="610314"/>
          </a:xfrm>
          <a:prstGeom prst="roundRect">
            <a:avLst>
              <a:gd name="adj" fmla="val 74912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243" y="5329357"/>
            <a:ext cx="305157" cy="30515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41083" y="5990511"/>
            <a:ext cx="272010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Dashboard Integration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1041083" y="6411754"/>
            <a:ext cx="5969079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Embed model predictions into real-time logistics dashboards. Enable proactive monitoring and early intervention for at-risk shipments.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7722037" y="5075158"/>
            <a:ext cx="6070521" cy="203359"/>
          </a:xfrm>
          <a:prstGeom prst="roundRect">
            <a:avLst>
              <a:gd name="adj" fmla="val 4202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416879" y="4871680"/>
            <a:ext cx="610314" cy="610314"/>
          </a:xfrm>
          <a:prstGeom prst="roundRect">
            <a:avLst>
              <a:gd name="adj" fmla="val 74912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69398" y="5024199"/>
            <a:ext cx="305157" cy="30515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20238" y="5685353"/>
            <a:ext cx="247530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Enhancement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7620238" y="6106597"/>
            <a:ext cx="5969079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Explore ensemble methods like Random Forests and Gradient Boosting to capture additional patterns and further improve prediction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50570"/>
            <a:ext cx="72023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Background &amp; Motivation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1813560"/>
            <a:ext cx="3614618" cy="3287554"/>
          </a:xfrm>
          <a:prstGeom prst="roundRect">
            <a:avLst>
              <a:gd name="adj" fmla="val 305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20604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Operational Impact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2556034"/>
            <a:ext cx="312074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Timely delivery directly impacts customer satisfaction, retention, and brand reputation in an increasingly competitive market.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1813560"/>
            <a:ext cx="3614618" cy="3287554"/>
          </a:xfrm>
          <a:prstGeom prst="roundRect">
            <a:avLst>
              <a:gd name="adj" fmla="val 305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2060496"/>
            <a:ext cx="295906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Complexity of Delays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2556034"/>
            <a:ext cx="3120747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Multiple factors influence delivery performance—shipment mode, warehouse efficiency, product prioritization, and distance all contribute to outcomes.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40429"/>
            <a:ext cx="7468553" cy="2138482"/>
          </a:xfrm>
          <a:prstGeom prst="roundRect">
            <a:avLst>
              <a:gd name="adj" fmla="val 470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5587365"/>
            <a:ext cx="29545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Data-Driven Solution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6082903"/>
            <a:ext cx="69746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Predictive analytics transforms historical data into actionable intelligence, enabling logistics teams to anticipate and prevent delays before they occur.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5688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Business Objective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71987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7974" y="477785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4802148"/>
            <a:ext cx="334101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Classify Delivery Outcomes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5649635"/>
            <a:ext cx="334101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 whether each shipment will arrive on time (1) or experience delays (0) using shipment and product characteristics.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55776" y="471987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56027" y="477785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33611" y="4802148"/>
            <a:ext cx="334101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Enable Proactive 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33611" y="5649635"/>
            <a:ext cx="334101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at-risk shipments early, allowing logistics teams to allocate resources strategically and manage customer expectations.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73828" y="471987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74079" y="477785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51663" y="48021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Improve Reliability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51663" y="5297686"/>
            <a:ext cx="334101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Increase on-time delivery rates through targeted operational improvements and data-backed decision-making across the supply chain.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2145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18444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 Analytics dataset from Kaggle containing comprehensive shipping records and operational metrics.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339346"/>
            <a:ext cx="358461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10,999</a:t>
            </a:r>
            <a:endParaRPr lang="en-US" sz="6200" dirty="0"/>
          </a:p>
        </p:txBody>
      </p:sp>
      <p:sp>
        <p:nvSpPr>
          <p:cNvPr id="6" name="Text 3"/>
          <p:cNvSpPr/>
          <p:nvPr/>
        </p:nvSpPr>
        <p:spPr>
          <a:xfrm>
            <a:off x="6708338" y="44282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324124" y="4923830"/>
            <a:ext cx="35846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Shipment transactions analyzed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207943" y="3339346"/>
            <a:ext cx="3584734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9</a:t>
            </a:r>
            <a:endParaRPr lang="en-US" sz="6200" dirty="0"/>
          </a:p>
        </p:txBody>
      </p:sp>
      <p:sp>
        <p:nvSpPr>
          <p:cNvPr id="9" name="Text 6"/>
          <p:cNvSpPr/>
          <p:nvPr/>
        </p:nvSpPr>
        <p:spPr>
          <a:xfrm>
            <a:off x="10592157" y="44282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Core Features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07943" y="4923830"/>
            <a:ext cx="3584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Warehouse, shipment mode, product attributes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324124" y="5959078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 Variables: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Warehouse block, shipment mode (Ship/Flight/Road), product importance rating, customer gender, shipment weight, delivery distance, product cost, and binary target: on-time arrival status.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88087"/>
            <a:ext cx="85770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Preparation &amp; Processing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7085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447211"/>
            <a:ext cx="6357818" cy="3048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2627828"/>
            <a:ext cx="334017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Missing Value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123367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Identified and appropriately treated incomplete records to ensure data quality and model reliability.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434858" y="207085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4858" y="2447211"/>
            <a:ext cx="6357818" cy="3048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9" name="Text 7"/>
          <p:cNvSpPr/>
          <p:nvPr/>
        </p:nvSpPr>
        <p:spPr>
          <a:xfrm>
            <a:off x="7434858" y="2627828"/>
            <a:ext cx="30094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Categorical Encoding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34858" y="3123367"/>
            <a:ext cx="635781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Applied One-Hot Encoding to convert categorical variables (warehouse blocks, shipment modes) into numerical format for model compatibility.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4691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5067538"/>
            <a:ext cx="6357818" cy="3048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13" name="Text 11"/>
          <p:cNvSpPr/>
          <p:nvPr/>
        </p:nvSpPr>
        <p:spPr>
          <a:xfrm>
            <a:off x="837724" y="5248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37724" y="5743694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Divided data using 80/20 ratio to ensure robust model evaluation on unseen data.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434858" y="4691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434858" y="5067538"/>
            <a:ext cx="6357818" cy="3048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17" name="Text 15"/>
          <p:cNvSpPr/>
          <p:nvPr/>
        </p:nvSpPr>
        <p:spPr>
          <a:xfrm>
            <a:off x="7434858" y="5248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34858" y="5743694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Normalized numerical features using standardization to optimize logistic regression performance and convergence.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837724" y="695837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851B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Result: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Clean, balanced dataset ready for model training and validation.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64538"/>
            <a:ext cx="80037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1: Logistic Regression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66843"/>
            <a:ext cx="41282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Baseline Classification Model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2958108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Linear model establishes performance baseline, providing interpretable coefficients and fast predictions for real-time deployment scenarios.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2256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Accuracy: 65.6%</a:t>
            </a:r>
            <a:endParaRPr lang="en-US" sz="1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4761" y="2396728"/>
            <a:ext cx="6185535" cy="2954536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614761" y="5381744"/>
            <a:ext cx="239316" cy="239316"/>
          </a:xfrm>
          <a:prstGeom prst="roundRect">
            <a:avLst>
              <a:gd name="adj" fmla="val 7642"/>
            </a:avLst>
          </a:prstGeom>
          <a:solidFill>
            <a:srgbClr val="44092F"/>
          </a:solidFill>
          <a:ln/>
        </p:spPr>
      </p:sp>
      <p:sp>
        <p:nvSpPr>
          <p:cNvPr id="8" name="Text 5"/>
          <p:cNvSpPr/>
          <p:nvPr/>
        </p:nvSpPr>
        <p:spPr>
          <a:xfrm>
            <a:off x="7915037" y="5381744"/>
            <a:ext cx="1131808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True Positives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9199245" y="5381744"/>
            <a:ext cx="239316" cy="239316"/>
          </a:xfrm>
          <a:prstGeom prst="roundRect">
            <a:avLst>
              <a:gd name="adj" fmla="val 7642"/>
            </a:avLst>
          </a:prstGeom>
          <a:solidFill>
            <a:srgbClr val="971468"/>
          </a:solidFill>
          <a:ln/>
        </p:spPr>
      </p:sp>
      <p:sp>
        <p:nvSpPr>
          <p:cNvPr id="10" name="Text 7"/>
          <p:cNvSpPr/>
          <p:nvPr/>
        </p:nvSpPr>
        <p:spPr>
          <a:xfrm>
            <a:off x="9499521" y="5381744"/>
            <a:ext cx="1131808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True Negatives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10783729" y="5381744"/>
            <a:ext cx="239316" cy="239316"/>
          </a:xfrm>
          <a:prstGeom prst="roundRect">
            <a:avLst>
              <a:gd name="adj" fmla="val 7642"/>
            </a:avLst>
          </a:prstGeom>
          <a:solidFill>
            <a:srgbClr val="E2279F"/>
          </a:solidFill>
          <a:ln/>
        </p:spPr>
      </p:sp>
      <p:sp>
        <p:nvSpPr>
          <p:cNvPr id="12" name="Text 9"/>
          <p:cNvSpPr/>
          <p:nvPr/>
        </p:nvSpPr>
        <p:spPr>
          <a:xfrm>
            <a:off x="11084004" y="5381744"/>
            <a:ext cx="1131808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False Positives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2368213" y="5381744"/>
            <a:ext cx="239316" cy="239316"/>
          </a:xfrm>
          <a:prstGeom prst="roundRect">
            <a:avLst>
              <a:gd name="adj" fmla="val 7642"/>
            </a:avLst>
          </a:prstGeom>
          <a:solidFill>
            <a:srgbClr val="ED7AC4"/>
          </a:solidFill>
          <a:ln/>
        </p:spPr>
      </p:sp>
      <p:sp>
        <p:nvSpPr>
          <p:cNvPr id="14" name="Text 11"/>
          <p:cNvSpPr/>
          <p:nvPr/>
        </p:nvSpPr>
        <p:spPr>
          <a:xfrm>
            <a:off x="12668488" y="5381744"/>
            <a:ext cx="1131808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False Negatives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37724" y="639901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851B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Interpretation: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model captures moderate predictive power but exhibits room for improvement in recall and F1 score, particularly in identifying late deliveries (false negatives).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80217"/>
            <a:ext cx="74685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2: Decision Tree Classifier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324124" y="2458879"/>
            <a:ext cx="3620572" cy="3094434"/>
          </a:xfrm>
          <a:prstGeom prst="roundRect">
            <a:avLst>
              <a:gd name="adj" fmla="val 1763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9153" y="2693908"/>
            <a:ext cx="2960013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Non-Linear Capability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559153" y="3164681"/>
            <a:ext cx="3150513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Captures complex interactions and thresholds in delivery data that linear models miss.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2105" y="2458879"/>
            <a:ext cx="3620572" cy="3094434"/>
          </a:xfrm>
          <a:prstGeom prst="roundRect">
            <a:avLst>
              <a:gd name="adj" fmla="val 17638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7134" y="2693908"/>
            <a:ext cx="3150513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Hyperparameter Tuning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407134" y="3499009"/>
            <a:ext cx="3150513" cy="1819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GridSearchCV optimization of max_depth and min_samples_split parameters for balanced accuracy and interpretability.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324124" y="5780723"/>
            <a:ext cx="7468553" cy="1668542"/>
          </a:xfrm>
          <a:prstGeom prst="roundRect">
            <a:avLst>
              <a:gd name="adj" fmla="val 3271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59153" y="6015752"/>
            <a:ext cx="3113842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Improved Performance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559153" y="6486525"/>
            <a:ext cx="6998494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Achieved better accuracy through tuning, with enhanced ability to identify key decision thresholds influencing on-time delivery.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4178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Comparison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124551"/>
            <a:ext cx="12954952" cy="4127897"/>
          </a:xfrm>
          <a:prstGeom prst="roundRect">
            <a:avLst>
              <a:gd name="adj" fmla="val 243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2132171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2283381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Dimension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6264354" y="2283381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146268" y="2283381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Decision Tree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845344" y="2817614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84659" y="2968823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Complexity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6264354" y="2968823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Simple, linear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0146268" y="2968823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Flexible, non-linear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45344" y="350305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84659" y="3654266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Speed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6264354" y="3654266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Fast inference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0146268" y="3654266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Moderate speed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45344" y="4188500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84659" y="4339709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Interpretability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6264354" y="4339709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Coefficients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10146268" y="4339709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Rule-based paths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845344" y="487394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84659" y="5025152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Feature Interactions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6264354" y="5025152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Limited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0146268" y="5025152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Captures complex patterns</a:t>
            </a:r>
            <a:endParaRPr lang="en-US" sz="1850" dirty="0"/>
          </a:p>
        </p:txBody>
      </p:sp>
      <p:sp>
        <p:nvSpPr>
          <p:cNvPr id="24" name="Shape 22"/>
          <p:cNvSpPr/>
          <p:nvPr/>
        </p:nvSpPr>
        <p:spPr>
          <a:xfrm>
            <a:off x="845344" y="555938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84659" y="5710595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Accuracy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6264354" y="5710595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65.6%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10146268" y="5710595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Improved via tuning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837724" y="652164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851B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Selection Criteria: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Decision Tree selected based on superior cross-validation performance, explainability for stakeholder communication, and ability to identify actionable operational levers.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592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8556" y="3610332"/>
            <a:ext cx="9688592" cy="696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Key Insights &amp; Feature Importance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8556" y="4661654"/>
            <a:ext cx="4166592" cy="2917507"/>
          </a:xfrm>
          <a:prstGeom prst="roundRect">
            <a:avLst>
              <a:gd name="adj" fmla="val 501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98076" y="4661654"/>
            <a:ext cx="121920" cy="2917507"/>
          </a:xfrm>
          <a:prstGeom prst="roundRect">
            <a:avLst>
              <a:gd name="adj" fmla="val 81558"/>
            </a:avLst>
          </a:prstGeom>
          <a:solidFill>
            <a:srgbClr val="E851B2"/>
          </a:solidFill>
          <a:ln/>
        </p:spPr>
      </p:sp>
      <p:sp>
        <p:nvSpPr>
          <p:cNvPr id="6" name="Text 3"/>
          <p:cNvSpPr/>
          <p:nvPr/>
        </p:nvSpPr>
        <p:spPr>
          <a:xfrm>
            <a:off x="1187172" y="4928830"/>
            <a:ext cx="2785229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Shipment Mode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87172" y="5418892"/>
            <a:ext cx="3540800" cy="1893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Air shipments demonstrated significantly higher on-time probability compared to maritime and road options, indicating faster transit with fewer delays.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1844" y="4661654"/>
            <a:ext cx="4166592" cy="2917507"/>
          </a:xfrm>
          <a:prstGeom prst="roundRect">
            <a:avLst>
              <a:gd name="adj" fmla="val 501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01364" y="4661654"/>
            <a:ext cx="121920" cy="2917507"/>
          </a:xfrm>
          <a:prstGeom prst="roundRect">
            <a:avLst>
              <a:gd name="adj" fmla="val 81558"/>
            </a:avLst>
          </a:prstGeom>
          <a:solidFill>
            <a:srgbClr val="E851B2"/>
          </a:solidFill>
          <a:ln/>
        </p:spPr>
      </p:sp>
      <p:sp>
        <p:nvSpPr>
          <p:cNvPr id="10" name="Text 7"/>
          <p:cNvSpPr/>
          <p:nvPr/>
        </p:nvSpPr>
        <p:spPr>
          <a:xfrm>
            <a:off x="5590461" y="4928830"/>
            <a:ext cx="2785229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Warehouse Block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590461" y="5418892"/>
            <a:ext cx="3540800" cy="1893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Specific warehouse locations consistently influenced delivery outcomes. Some blocks exhibited superior processing efficiency and fulfillment speed.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5133" y="4661654"/>
            <a:ext cx="4166592" cy="2917507"/>
          </a:xfrm>
          <a:prstGeom prst="roundRect">
            <a:avLst>
              <a:gd name="adj" fmla="val 501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04653" y="4661654"/>
            <a:ext cx="121920" cy="2917507"/>
          </a:xfrm>
          <a:prstGeom prst="roundRect">
            <a:avLst>
              <a:gd name="adj" fmla="val 81558"/>
            </a:avLst>
          </a:prstGeom>
          <a:solidFill>
            <a:srgbClr val="E851B2"/>
          </a:solidFill>
          <a:ln/>
        </p:spPr>
      </p:sp>
      <p:sp>
        <p:nvSpPr>
          <p:cNvPr id="14" name="Text 11"/>
          <p:cNvSpPr/>
          <p:nvPr/>
        </p:nvSpPr>
        <p:spPr>
          <a:xfrm>
            <a:off x="9993749" y="4928830"/>
            <a:ext cx="2822258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Product Importance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9993749" y="5418892"/>
            <a:ext cx="3540800" cy="1893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Low-priority products correlated with slower fulfillment times, suggesting resource allocation favors high-value shipments in operational scheduling.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2025-10-29T09:33:17Z</dcterms:created>
  <dcterms:modified xsi:type="dcterms:W3CDTF">2025-10-29T09:33:17Z</dcterms:modified>
</cp:coreProperties>
</file>